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9"/>
  </p:notesMasterIdLst>
  <p:handoutMasterIdLst>
    <p:handoutMasterId r:id="rId20"/>
  </p:handoutMasterIdLst>
  <p:sldIdLst>
    <p:sldId id="1418" r:id="rId8"/>
    <p:sldId id="1410" r:id="rId9"/>
    <p:sldId id="1407" r:id="rId10"/>
    <p:sldId id="1415" r:id="rId11"/>
    <p:sldId id="1411" r:id="rId12"/>
    <p:sldId id="1414" r:id="rId13"/>
    <p:sldId id="1416" r:id="rId14"/>
    <p:sldId id="1412" r:id="rId15"/>
    <p:sldId id="1417" r:id="rId16"/>
    <p:sldId id="1406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004"/>
    <a:srgbClr val="AD2B26"/>
    <a:srgbClr val="AD2A26"/>
    <a:srgbClr val="4C5252"/>
    <a:srgbClr val="FFFFE4"/>
    <a:srgbClr val="F9F9F9"/>
    <a:srgbClr val="8A8A8A"/>
    <a:srgbClr val="48504F"/>
    <a:srgbClr val="B6020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6" autoAdjust="0"/>
    <p:restoredTop sz="95852" autoAdjust="0"/>
  </p:normalViewPr>
  <p:slideViewPr>
    <p:cSldViewPr snapToGrid="0">
      <p:cViewPr varScale="1">
        <p:scale>
          <a:sx n="96" d="100"/>
          <a:sy n="96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0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45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5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0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2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3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715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53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07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302437" y="220782"/>
            <a:ext cx="72663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27" r:id="rId16"/>
    <p:sldLayoutId id="2147483729" r:id="rId17"/>
    <p:sldLayoutId id="2147483732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74BB724-8E31-4373-884C-8832FF05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7" y="2186110"/>
            <a:ext cx="10475748" cy="1860136"/>
          </a:xfrm>
        </p:spPr>
        <p:txBody>
          <a:bodyPr/>
          <a:lstStyle/>
          <a:p>
            <a:br>
              <a:rPr kumimoji="1" lang="en-US" altLang="zh-CN" sz="6000" dirty="0"/>
            </a:br>
            <a:r>
              <a:rPr kumimoji="1" lang="en-US" altLang="zh-CN" sz="6000" dirty="0"/>
              <a:t>《Java</a:t>
            </a:r>
            <a:r>
              <a:rPr kumimoji="1" lang="zh-CN" altLang="en-US" sz="6000" dirty="0"/>
              <a:t>从入门到精通</a:t>
            </a:r>
            <a:r>
              <a:rPr kumimoji="1" lang="en-US" altLang="zh-CN" sz="6000" dirty="0"/>
              <a:t>》</a:t>
            </a:r>
            <a:endParaRPr kumimoji="1" lang="zh-CN" altLang="en-US" sz="6000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59C99FB-63E9-4741-84CD-35F076841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1298" y="1941175"/>
            <a:ext cx="4713668" cy="890921"/>
          </a:xfrm>
        </p:spPr>
        <p:txBody>
          <a:bodyPr/>
          <a:lstStyle/>
          <a:p>
            <a:r>
              <a:rPr kumimoji="1" lang="zh-CN" altLang="en-US" sz="6000" dirty="0">
                <a:solidFill>
                  <a:srgbClr val="C00000"/>
                </a:solidFill>
              </a:rPr>
              <a:t>    </a:t>
            </a:r>
            <a:r>
              <a:rPr kumimoji="1" lang="zh-CN" altLang="en-US" sz="5400" dirty="0">
                <a:solidFill>
                  <a:srgbClr val="C00000"/>
                </a:solidFill>
              </a:rPr>
              <a:t>干就对了</a:t>
            </a:r>
            <a:endParaRPr kumimoji="1"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16B78F6-4C0C-4AD2-8CB0-C3D38CD4AB48}"/>
              </a:ext>
            </a:extLst>
          </p:cNvPr>
          <p:cNvSpPr txBox="1">
            <a:spLocks/>
          </p:cNvSpPr>
          <p:nvPr/>
        </p:nvSpPr>
        <p:spPr>
          <a:xfrm>
            <a:off x="4818056" y="4113207"/>
            <a:ext cx="4713668" cy="890921"/>
          </a:xfrm>
          <a:prstGeom prst="rect">
            <a:avLst/>
          </a:prstGeom>
        </p:spPr>
        <p:txBody>
          <a:bodyPr anchor="ctr"/>
          <a:lstStyle>
            <a:lvl1pPr marL="457189" indent="-457189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rgbClr val="C00000"/>
                </a:solidFill>
              </a:rPr>
              <a:t>徐磊老师</a:t>
            </a:r>
          </a:p>
        </p:txBody>
      </p:sp>
    </p:spTree>
    <p:extLst>
      <p:ext uri="{BB962C8B-B14F-4D97-AF65-F5344CB8AC3E}">
        <p14:creationId xmlns:p14="http://schemas.microsoft.com/office/powerpoint/2010/main" val="269561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E1B823-E743-4E2E-BBEC-46E60CA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3541" y="2938563"/>
            <a:ext cx="52706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咱们一起</a:t>
            </a:r>
            <a:r>
              <a:rPr lang="zh-CN" altLang="en-US" sz="4400" b="1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开干</a:t>
            </a:r>
            <a:r>
              <a:rPr lang="zh-CN" altLang="en-US" sz="4400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吧</a:t>
            </a:r>
            <a:r>
              <a:rPr lang="en-US" altLang="zh-CN" sz="4400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4400" dirty="0">
              <a:solidFill>
                <a:srgbClr val="B70004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80E2DA95-450E-2A4A-9276-40605699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56" y="3227686"/>
            <a:ext cx="2785179" cy="2785179"/>
          </a:xfrm>
          <a:prstGeom prst="rect">
            <a:avLst/>
          </a:prstGeom>
        </p:spPr>
      </p:pic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E6A904DA-076F-5D45-BF32-00F1853C0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9" y="3227686"/>
            <a:ext cx="2151657" cy="2151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B46DC8-FF93-4A92-B2B6-99A37B24F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5605" y="1069326"/>
            <a:ext cx="2999641" cy="29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8660C0-F4BE-5449-B4D4-7DF1386361B7}"/>
              </a:ext>
            </a:extLst>
          </p:cNvPr>
          <p:cNvGrpSpPr/>
          <p:nvPr/>
        </p:nvGrpSpPr>
        <p:grpSpPr>
          <a:xfrm>
            <a:off x="716707" y="1859206"/>
            <a:ext cx="4696273" cy="3351526"/>
            <a:chOff x="716707" y="1859206"/>
            <a:chExt cx="4696273" cy="3351526"/>
          </a:xfrm>
        </p:grpSpPr>
        <p:sp>
          <p:nvSpPr>
            <p:cNvPr id="11" name="对角圆角矩形 10">
              <a:extLst>
                <a:ext uri="{FF2B5EF4-FFF2-40B4-BE49-F238E27FC236}">
                  <a16:creationId xmlns:a16="http://schemas.microsoft.com/office/drawing/2014/main" id="{9F313097-FD10-C148-B28C-D9B21613BDF8}"/>
                </a:ext>
              </a:extLst>
            </p:cNvPr>
            <p:cNvSpPr/>
            <p:nvPr/>
          </p:nvSpPr>
          <p:spPr>
            <a:xfrm>
              <a:off x="716707" y="1958866"/>
              <a:ext cx="4696273" cy="3251866"/>
            </a:xfrm>
            <a:prstGeom prst="round2DiagRect">
              <a:avLst/>
            </a:prstGeom>
            <a:solidFill>
              <a:srgbClr val="FFFFFF"/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对角圆角矩形 11">
              <a:extLst>
                <a:ext uri="{FF2B5EF4-FFF2-40B4-BE49-F238E27FC236}">
                  <a16:creationId xmlns:a16="http://schemas.microsoft.com/office/drawing/2014/main" id="{8E413ADD-734C-2D40-AFBF-9EDC2841EECC}"/>
                </a:ext>
              </a:extLst>
            </p:cNvPr>
            <p:cNvSpPr/>
            <p:nvPr/>
          </p:nvSpPr>
          <p:spPr>
            <a:xfrm>
              <a:off x="716708" y="1859206"/>
              <a:ext cx="4580489" cy="3251866"/>
            </a:xfrm>
            <a:prstGeom prst="round2DiagRect">
              <a:avLst/>
            </a:prstGeom>
            <a:solidFill>
              <a:srgbClr val="FFFFFF"/>
            </a:solidFill>
            <a:ln w="25400" cap="flat">
              <a:solidFill>
                <a:srgbClr val="AD2A26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BAFB965E-5453-456A-9F50-59B1679C8A63}"/>
                </a:ext>
              </a:extLst>
            </p:cNvPr>
            <p:cNvSpPr txBox="1"/>
            <p:nvPr/>
          </p:nvSpPr>
          <p:spPr>
            <a:xfrm>
              <a:off x="1082003" y="2319501"/>
              <a:ext cx="4135275" cy="150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Java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是一门编程语言，本质就是一个工具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直接解决问题，带着问题学习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高效、清楚、实用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A6BFC2-FCD5-4569-9376-3E371E803374}"/>
                </a:ext>
              </a:extLst>
            </p:cNvPr>
            <p:cNvSpPr txBox="1"/>
            <p:nvPr/>
          </p:nvSpPr>
          <p:spPr>
            <a:xfrm>
              <a:off x="1163912" y="4099670"/>
              <a:ext cx="4053367" cy="427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让初学者学习起来更加轻松，并能快速入门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1AC26D43-8036-9E4B-BDD6-3ED590EE0DC1}"/>
              </a:ext>
            </a:extLst>
          </p:cNvPr>
          <p:cNvSpPr txBox="1">
            <a:spLocks/>
          </p:cNvSpPr>
          <p:nvPr/>
        </p:nvSpPr>
        <p:spPr>
          <a:xfrm>
            <a:off x="3315650" y="2911810"/>
            <a:ext cx="584001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4400" dirty="0">
                <a:solidFill>
                  <a:srgbClr val="B70004"/>
                </a:solidFill>
              </a:rPr>
              <a:t>为什么叫干就对了？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7E0315A4-E480-441A-A57B-25A5AC8AF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872" y="1613047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sz="2000" dirty="0"/>
              <a:t>干就对了</a:t>
            </a:r>
            <a:endParaRPr lang="zh-CN" altLang="en-US" sz="2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E7FD13B-BDD1-49A8-A6B6-C1181ACC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6" y="1287159"/>
            <a:ext cx="2437167" cy="9970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097BF2-9F00-4104-811D-6F657C33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82" y="2425814"/>
            <a:ext cx="3717433" cy="237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7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DC7818-72B6-4CF7-8DAC-CACD1EC2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29" y="1409161"/>
            <a:ext cx="2282228" cy="5088992"/>
          </a:xfrm>
          <a:prstGeom prst="rect">
            <a:avLst/>
          </a:prstGeom>
        </p:spPr>
      </p:pic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A6A7BCB-1907-46CB-A4D8-7BD7E03F4B81}"/>
              </a:ext>
            </a:extLst>
          </p:cNvPr>
          <p:cNvSpPr txBox="1">
            <a:spLocks/>
          </p:cNvSpPr>
          <p:nvPr/>
        </p:nvSpPr>
        <p:spPr>
          <a:xfrm>
            <a:off x="1143000" y="1152799"/>
            <a:ext cx="472310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B70004"/>
                </a:solidFill>
              </a:rPr>
              <a:t>举例</a:t>
            </a:r>
          </a:p>
        </p:txBody>
      </p:sp>
      <p:sp>
        <p:nvSpPr>
          <p:cNvPr id="2" name="对角圆角矩形 1">
            <a:extLst>
              <a:ext uri="{FF2B5EF4-FFF2-40B4-BE49-F238E27FC236}">
                <a16:creationId xmlns:a16="http://schemas.microsoft.com/office/drawing/2014/main" id="{0C9AA154-FA83-0146-8000-E2F45834A1EA}"/>
              </a:ext>
            </a:extLst>
          </p:cNvPr>
          <p:cNvSpPr/>
          <p:nvPr/>
        </p:nvSpPr>
        <p:spPr>
          <a:xfrm>
            <a:off x="1025490" y="1207519"/>
            <a:ext cx="810322" cy="403285"/>
          </a:xfrm>
          <a:prstGeom prst="round2DiagRect">
            <a:avLst/>
          </a:prstGeom>
          <a:noFill/>
          <a:ln>
            <a:solidFill>
              <a:srgbClr val="B7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4">
            <a:extLst>
              <a:ext uri="{FF2B5EF4-FFF2-40B4-BE49-F238E27FC236}">
                <a16:creationId xmlns:a16="http://schemas.microsoft.com/office/drawing/2014/main" id="{CBF2206A-EF62-4132-8D9F-217A9B21D0E1}"/>
              </a:ext>
            </a:extLst>
          </p:cNvPr>
          <p:cNvSpPr/>
          <p:nvPr/>
        </p:nvSpPr>
        <p:spPr>
          <a:xfrm>
            <a:off x="6127786" y="2281287"/>
            <a:ext cx="2704111" cy="782749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任意多边形 3">
            <a:extLst>
              <a:ext uri="{FF2B5EF4-FFF2-40B4-BE49-F238E27FC236}">
                <a16:creationId xmlns:a16="http://schemas.microsoft.com/office/drawing/2014/main" id="{A5EC8BF6-3AA0-4A71-927A-4786FC046957}"/>
              </a:ext>
            </a:extLst>
          </p:cNvPr>
          <p:cNvSpPr/>
          <p:nvPr/>
        </p:nvSpPr>
        <p:spPr bwMode="auto">
          <a:xfrm>
            <a:off x="8383235" y="2281287"/>
            <a:ext cx="2725792" cy="782750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30E361A1-88DF-4631-830B-1AF082F7B070}"/>
              </a:ext>
            </a:extLst>
          </p:cNvPr>
          <p:cNvCxnSpPr>
            <a:cxnSpLocks/>
          </p:cNvCxnSpPr>
          <p:nvPr/>
        </p:nvCxnSpPr>
        <p:spPr>
          <a:xfrm>
            <a:off x="6127786" y="4155202"/>
            <a:ext cx="498124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>
            <a:extLst>
              <a:ext uri="{FF2B5EF4-FFF2-40B4-BE49-F238E27FC236}">
                <a16:creationId xmlns:a16="http://schemas.microsoft.com/office/drawing/2014/main" id="{34081BC9-5470-44B7-93AD-182758B5D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996" y="2452173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如何表示微信钱包？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C38D7349-CA34-44C5-9F3B-5EA79FE47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380" y="2444895"/>
            <a:ext cx="2278452" cy="41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如何收红包？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3FF0A-EEE2-48ED-9D01-98053A1AE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49" y="1905768"/>
            <a:ext cx="2136218" cy="27207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31905E4-97A5-4F97-8695-9117D4468D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3160295" y="1267326"/>
            <a:ext cx="2836296" cy="5374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ABCB76-FA71-4A02-87FD-FFFBF9C3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137" y="2059515"/>
            <a:ext cx="527474" cy="7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FB61005-877A-4BF5-B2F7-BAAC5494C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54" y="1942169"/>
            <a:ext cx="1512328" cy="3272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70013E-AA27-4B0E-8F68-93B36817F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3" y="1915707"/>
            <a:ext cx="1557226" cy="3369665"/>
          </a:xfrm>
          <a:prstGeom prst="rect">
            <a:avLst/>
          </a:prstGeom>
        </p:spPr>
      </p:pic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A6A7BCB-1907-46CB-A4D8-7BD7E03F4B81}"/>
              </a:ext>
            </a:extLst>
          </p:cNvPr>
          <p:cNvSpPr txBox="1">
            <a:spLocks/>
          </p:cNvSpPr>
          <p:nvPr/>
        </p:nvSpPr>
        <p:spPr>
          <a:xfrm>
            <a:off x="1143000" y="1152799"/>
            <a:ext cx="472310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B70004"/>
                </a:solidFill>
              </a:rPr>
              <a:t>举例</a:t>
            </a:r>
          </a:p>
        </p:txBody>
      </p:sp>
      <p:sp>
        <p:nvSpPr>
          <p:cNvPr id="2" name="对角圆角矩形 1">
            <a:extLst>
              <a:ext uri="{FF2B5EF4-FFF2-40B4-BE49-F238E27FC236}">
                <a16:creationId xmlns:a16="http://schemas.microsoft.com/office/drawing/2014/main" id="{0C9AA154-FA83-0146-8000-E2F45834A1EA}"/>
              </a:ext>
            </a:extLst>
          </p:cNvPr>
          <p:cNvSpPr/>
          <p:nvPr/>
        </p:nvSpPr>
        <p:spPr>
          <a:xfrm>
            <a:off x="1025490" y="1207519"/>
            <a:ext cx="810322" cy="403285"/>
          </a:xfrm>
          <a:prstGeom prst="round2DiagRect">
            <a:avLst/>
          </a:prstGeom>
          <a:noFill/>
          <a:ln>
            <a:solidFill>
              <a:srgbClr val="B7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4">
            <a:extLst>
              <a:ext uri="{FF2B5EF4-FFF2-40B4-BE49-F238E27FC236}">
                <a16:creationId xmlns:a16="http://schemas.microsoft.com/office/drawing/2014/main" id="{C6063739-56CD-423F-AF66-481AE86915FB}"/>
              </a:ext>
            </a:extLst>
          </p:cNvPr>
          <p:cNvSpPr/>
          <p:nvPr/>
        </p:nvSpPr>
        <p:spPr>
          <a:xfrm>
            <a:off x="7191857" y="2440751"/>
            <a:ext cx="2704111" cy="863920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17D8CEFC-14EE-4265-BB2D-59946AF3B4D5}"/>
              </a:ext>
            </a:extLst>
          </p:cNvPr>
          <p:cNvCxnSpPr>
            <a:cxnSpLocks/>
          </p:cNvCxnSpPr>
          <p:nvPr/>
        </p:nvCxnSpPr>
        <p:spPr>
          <a:xfrm>
            <a:off x="7191857" y="4050929"/>
            <a:ext cx="476753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9">
            <a:extLst>
              <a:ext uri="{FF2B5EF4-FFF2-40B4-BE49-F238E27FC236}">
                <a16:creationId xmlns:a16="http://schemas.microsoft.com/office/drawing/2014/main" id="{B6B08D9D-0D4C-4C6B-9858-DC256013B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927" y="2676084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如何实现私聊？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069996F-FEFD-48D8-8E7A-633B239A1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767692" y="1811654"/>
            <a:ext cx="1900993" cy="36019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65B190-B718-4F7F-87B0-D1649D1607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3349721" y="1823147"/>
            <a:ext cx="1900993" cy="36019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1984FF1-5FF2-4F2E-B517-06E1C73A8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642" y="2440751"/>
            <a:ext cx="1399412" cy="2353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831F6F8-4660-4C70-9059-12F3BBBE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966" y="2445608"/>
            <a:ext cx="1399412" cy="23533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ADA3E3-D0F3-4040-A861-AEB0D70E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03" y="2695753"/>
            <a:ext cx="1399412" cy="2353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2C672F5-9C38-42CD-B172-EEE7B7F88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470" y="2669258"/>
            <a:ext cx="1399412" cy="2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18AFEB-392B-4971-8015-DF21A849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93" y="2130874"/>
            <a:ext cx="1491263" cy="335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42254F-D43E-4A98-B6F0-29AB1669A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14" y="2173916"/>
            <a:ext cx="1545873" cy="3211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97C681-E9E5-4DAC-BAE1-96CE25FF1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3" y="2197769"/>
            <a:ext cx="1523728" cy="3297178"/>
          </a:xfrm>
          <a:prstGeom prst="rect">
            <a:avLst/>
          </a:prstGeom>
        </p:spPr>
      </p:pic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A6A7BCB-1907-46CB-A4D8-7BD7E03F4B81}"/>
              </a:ext>
            </a:extLst>
          </p:cNvPr>
          <p:cNvSpPr txBox="1">
            <a:spLocks/>
          </p:cNvSpPr>
          <p:nvPr/>
        </p:nvSpPr>
        <p:spPr>
          <a:xfrm>
            <a:off x="1143000" y="1152799"/>
            <a:ext cx="472310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B70004"/>
                </a:solidFill>
              </a:rPr>
              <a:t>举例</a:t>
            </a:r>
          </a:p>
        </p:txBody>
      </p:sp>
      <p:sp>
        <p:nvSpPr>
          <p:cNvPr id="2" name="对角圆角矩形 1">
            <a:extLst>
              <a:ext uri="{FF2B5EF4-FFF2-40B4-BE49-F238E27FC236}">
                <a16:creationId xmlns:a16="http://schemas.microsoft.com/office/drawing/2014/main" id="{0C9AA154-FA83-0146-8000-E2F45834A1EA}"/>
              </a:ext>
            </a:extLst>
          </p:cNvPr>
          <p:cNvSpPr/>
          <p:nvPr/>
        </p:nvSpPr>
        <p:spPr>
          <a:xfrm>
            <a:off x="1025490" y="1207519"/>
            <a:ext cx="810322" cy="403285"/>
          </a:xfrm>
          <a:prstGeom prst="round2DiagRect">
            <a:avLst/>
          </a:prstGeom>
          <a:noFill/>
          <a:ln>
            <a:solidFill>
              <a:srgbClr val="B7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4">
            <a:extLst>
              <a:ext uri="{FF2B5EF4-FFF2-40B4-BE49-F238E27FC236}">
                <a16:creationId xmlns:a16="http://schemas.microsoft.com/office/drawing/2014/main" id="{C6063739-56CD-423F-AF66-481AE86915FB}"/>
              </a:ext>
            </a:extLst>
          </p:cNvPr>
          <p:cNvSpPr/>
          <p:nvPr/>
        </p:nvSpPr>
        <p:spPr>
          <a:xfrm>
            <a:off x="7191857" y="2440751"/>
            <a:ext cx="2704111" cy="863920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17D8CEFC-14EE-4265-BB2D-59946AF3B4D5}"/>
              </a:ext>
            </a:extLst>
          </p:cNvPr>
          <p:cNvCxnSpPr>
            <a:cxnSpLocks/>
          </p:cNvCxnSpPr>
          <p:nvPr/>
        </p:nvCxnSpPr>
        <p:spPr>
          <a:xfrm>
            <a:off x="7191857" y="4050929"/>
            <a:ext cx="476753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9">
            <a:extLst>
              <a:ext uri="{FF2B5EF4-FFF2-40B4-BE49-F238E27FC236}">
                <a16:creationId xmlns:a16="http://schemas.microsoft.com/office/drawing/2014/main" id="{B6B08D9D-0D4C-4C6B-9858-DC256013B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927" y="2676084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如何实现群聊？</a:t>
            </a:r>
          </a:p>
        </p:txBody>
      </p:sp>
      <p:sp>
        <p:nvSpPr>
          <p:cNvPr id="29" name="文本框 49">
            <a:extLst>
              <a:ext uri="{FF2B5EF4-FFF2-40B4-BE49-F238E27FC236}">
                <a16:creationId xmlns:a16="http://schemas.microsoft.com/office/drawing/2014/main" id="{145B23B0-101F-47B7-9B28-5F27BD009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6596" y="2658664"/>
            <a:ext cx="2278452" cy="41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如何实现群聊？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9FEA3A1-8D8C-4148-85FB-ACB692BC17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643660" y="2048551"/>
            <a:ext cx="1900993" cy="36019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069996F-FEFD-48D8-8E7A-633B239A1E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2544653" y="2021540"/>
            <a:ext cx="1900993" cy="36019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A1CB1C-D6BB-45B3-A720-0666CCD1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r="23450"/>
          <a:stretch/>
        </p:blipFill>
        <p:spPr>
          <a:xfrm>
            <a:off x="4407903" y="2021540"/>
            <a:ext cx="1900993" cy="36019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8739F5-9356-4990-993D-CEC211704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02" y="2658664"/>
            <a:ext cx="1163907" cy="20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70505C-0045-4BAD-BCB6-D6EC4F83B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163" y="2503631"/>
            <a:ext cx="1276350" cy="3100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8B865B-9842-4422-AC5D-EC8A75DE7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987" y="2490346"/>
            <a:ext cx="1178776" cy="371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74E886-251D-42CB-B013-DE687126D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844" y="2653771"/>
            <a:ext cx="1114425" cy="113216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E3EAD41-53F9-4F52-8F93-E1CD9B94D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744" y="2813697"/>
            <a:ext cx="1114425" cy="113216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BB6AA5D-C4A1-4B63-8427-678C5F621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9347" y="2647289"/>
            <a:ext cx="1114425" cy="11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A6A7BCB-1907-46CB-A4D8-7BD7E03F4B81}"/>
              </a:ext>
            </a:extLst>
          </p:cNvPr>
          <p:cNvSpPr txBox="1">
            <a:spLocks/>
          </p:cNvSpPr>
          <p:nvPr/>
        </p:nvSpPr>
        <p:spPr>
          <a:xfrm>
            <a:off x="1143000" y="1152799"/>
            <a:ext cx="472310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B70004"/>
                </a:solidFill>
              </a:rPr>
              <a:t>举例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E6A753-C943-4633-AC30-F45F64FF2574}"/>
              </a:ext>
            </a:extLst>
          </p:cNvPr>
          <p:cNvSpPr txBox="1"/>
          <p:nvPr/>
        </p:nvSpPr>
        <p:spPr>
          <a:xfrm>
            <a:off x="3764147" y="2425819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小白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C700A0-1BE5-46B4-BA5F-30D803369302}"/>
              </a:ext>
            </a:extLst>
          </p:cNvPr>
          <p:cNvSpPr txBox="1"/>
          <p:nvPr/>
        </p:nvSpPr>
        <p:spPr>
          <a:xfrm>
            <a:off x="5839941" y="244075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小灰</a:t>
            </a:r>
          </a:p>
        </p:txBody>
      </p:sp>
      <p:sp>
        <p:nvSpPr>
          <p:cNvPr id="2" name="对角圆角矩形 1">
            <a:extLst>
              <a:ext uri="{FF2B5EF4-FFF2-40B4-BE49-F238E27FC236}">
                <a16:creationId xmlns:a16="http://schemas.microsoft.com/office/drawing/2014/main" id="{0C9AA154-FA83-0146-8000-E2F45834A1EA}"/>
              </a:ext>
            </a:extLst>
          </p:cNvPr>
          <p:cNvSpPr/>
          <p:nvPr/>
        </p:nvSpPr>
        <p:spPr>
          <a:xfrm>
            <a:off x="1025490" y="1207519"/>
            <a:ext cx="810322" cy="403285"/>
          </a:xfrm>
          <a:prstGeom prst="round2DiagRect">
            <a:avLst/>
          </a:prstGeom>
          <a:noFill/>
          <a:ln>
            <a:solidFill>
              <a:srgbClr val="B7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4">
            <a:extLst>
              <a:ext uri="{FF2B5EF4-FFF2-40B4-BE49-F238E27FC236}">
                <a16:creationId xmlns:a16="http://schemas.microsoft.com/office/drawing/2014/main" id="{C6063739-56CD-423F-AF66-481AE86915FB}"/>
              </a:ext>
            </a:extLst>
          </p:cNvPr>
          <p:cNvSpPr/>
          <p:nvPr/>
        </p:nvSpPr>
        <p:spPr>
          <a:xfrm>
            <a:off x="6152566" y="1869917"/>
            <a:ext cx="2704111" cy="863920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17D8CEFC-14EE-4265-BB2D-59946AF3B4D5}"/>
              </a:ext>
            </a:extLst>
          </p:cNvPr>
          <p:cNvCxnSpPr>
            <a:cxnSpLocks/>
          </p:cNvCxnSpPr>
          <p:nvPr/>
        </p:nvCxnSpPr>
        <p:spPr>
          <a:xfrm>
            <a:off x="6182322" y="3472074"/>
            <a:ext cx="476753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9">
            <a:extLst>
              <a:ext uri="{FF2B5EF4-FFF2-40B4-BE49-F238E27FC236}">
                <a16:creationId xmlns:a16="http://schemas.microsoft.com/office/drawing/2014/main" id="{B6B08D9D-0D4C-4C6B-9858-DC256013B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636" y="2105250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如何实现登录账户？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EBAD7-34C9-4341-AD4C-6E9F5E85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90" y="1866453"/>
            <a:ext cx="4068679" cy="2257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7A727-479E-4884-BE19-86178800B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90" y="4387988"/>
            <a:ext cx="4068679" cy="22138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7314CE-7D53-4C7B-B421-C6495152B427}"/>
              </a:ext>
            </a:extLst>
          </p:cNvPr>
          <p:cNvSpPr txBox="1"/>
          <p:nvPr/>
        </p:nvSpPr>
        <p:spPr>
          <a:xfrm>
            <a:off x="5740569" y="469441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小灰</a:t>
            </a:r>
          </a:p>
        </p:txBody>
      </p:sp>
      <p:sp>
        <p:nvSpPr>
          <p:cNvPr id="16" name="任意形状 4">
            <a:extLst>
              <a:ext uri="{FF2B5EF4-FFF2-40B4-BE49-F238E27FC236}">
                <a16:creationId xmlns:a16="http://schemas.microsoft.com/office/drawing/2014/main" id="{E96244A2-D71D-40D9-A05B-A646361BC87D}"/>
              </a:ext>
            </a:extLst>
          </p:cNvPr>
          <p:cNvSpPr/>
          <p:nvPr/>
        </p:nvSpPr>
        <p:spPr>
          <a:xfrm>
            <a:off x="6053194" y="4123576"/>
            <a:ext cx="2704111" cy="863920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1" name="直接连接符 8">
            <a:extLst>
              <a:ext uri="{FF2B5EF4-FFF2-40B4-BE49-F238E27FC236}">
                <a16:creationId xmlns:a16="http://schemas.microsoft.com/office/drawing/2014/main" id="{FE1C59AC-28CB-467D-82B3-773092FCFF2A}"/>
              </a:ext>
            </a:extLst>
          </p:cNvPr>
          <p:cNvCxnSpPr>
            <a:cxnSpLocks/>
          </p:cNvCxnSpPr>
          <p:nvPr/>
        </p:nvCxnSpPr>
        <p:spPr>
          <a:xfrm>
            <a:off x="6082950" y="5725733"/>
            <a:ext cx="476753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9">
            <a:extLst>
              <a:ext uri="{FF2B5EF4-FFF2-40B4-BE49-F238E27FC236}">
                <a16:creationId xmlns:a16="http://schemas.microsoft.com/office/drawing/2014/main" id="{10AF90BA-D4CE-42AC-8E29-9866B871B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264" y="4358909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如何进行转账？</a:t>
            </a:r>
          </a:p>
        </p:txBody>
      </p:sp>
    </p:spTree>
    <p:extLst>
      <p:ext uri="{BB962C8B-B14F-4D97-AF65-F5344CB8AC3E}">
        <p14:creationId xmlns:p14="http://schemas.microsoft.com/office/powerpoint/2010/main" val="5018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16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E1B823-E743-4E2E-BBEC-46E60CA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231" y="2269190"/>
            <a:ext cx="70355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lang="zh-CN" altLang="en-US" sz="3200" b="1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干就对了，</a:t>
            </a:r>
            <a:r>
              <a:rPr lang="en-US" altLang="zh-CN" sz="3200" b="1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3200" b="1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从入门到精通</a:t>
            </a:r>
            <a:r>
              <a:rPr lang="en-US" altLang="zh-CN" sz="3200" dirty="0">
                <a:solidFill>
                  <a:srgbClr val="B7000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endParaRPr lang="zh-CN" altLang="en-US" sz="3200" dirty="0">
              <a:solidFill>
                <a:srgbClr val="B70004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344FE4-A694-4BD1-B5AC-BC0CE4A7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74" y="3205113"/>
            <a:ext cx="2757340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5">
            <a:extLst>
              <a:ext uri="{FF2B5EF4-FFF2-40B4-BE49-F238E27FC236}">
                <a16:creationId xmlns:a16="http://schemas.microsoft.com/office/drawing/2014/main" id="{854B26D3-A119-44F5-AEA4-6059C8542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768" y="2737070"/>
            <a:ext cx="2779653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day03-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分支、循环、控制关键字</a:t>
            </a:r>
          </a:p>
        </p:txBody>
      </p:sp>
      <p:sp>
        <p:nvSpPr>
          <p:cNvPr id="34" name="圆角矩形 5">
            <a:extLst>
              <a:ext uri="{FF2B5EF4-FFF2-40B4-BE49-F238E27FC236}">
                <a16:creationId xmlns:a16="http://schemas.microsoft.com/office/drawing/2014/main" id="{EBD03A65-2DFA-46E7-9661-E29944FB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666" y="3764623"/>
            <a:ext cx="2452630" cy="355964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day05-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方法详解、案例训练</a:t>
            </a:r>
          </a:p>
        </p:txBody>
      </p:sp>
      <p:sp>
        <p:nvSpPr>
          <p:cNvPr id="37" name="圆角矩形 5">
            <a:extLst>
              <a:ext uri="{FF2B5EF4-FFF2-40B4-BE49-F238E27FC236}">
                <a16:creationId xmlns:a16="http://schemas.microsoft.com/office/drawing/2014/main" id="{0EDA17CA-D2EB-4B3C-8986-7B18B0E3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01" y="3257890"/>
            <a:ext cx="2452630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day04-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数组详解、案例训练</a:t>
            </a:r>
          </a:p>
        </p:txBody>
      </p:sp>
      <p:sp>
        <p:nvSpPr>
          <p:cNvPr id="40" name="圆角矩形 5">
            <a:extLst>
              <a:ext uri="{FF2B5EF4-FFF2-40B4-BE49-F238E27FC236}">
                <a16:creationId xmlns:a16="http://schemas.microsoft.com/office/drawing/2014/main" id="{EC7770FF-6462-46DC-A497-1FFDFD1DC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718" y="4277831"/>
            <a:ext cx="2804703" cy="402822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day06-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面试常见编程案例题训练</a:t>
            </a:r>
          </a:p>
        </p:txBody>
      </p:sp>
      <p:sp>
        <p:nvSpPr>
          <p:cNvPr id="43" name="圆角矩形 5">
            <a:extLst>
              <a:ext uri="{FF2B5EF4-FFF2-40B4-BE49-F238E27FC236}">
                <a16:creationId xmlns:a16="http://schemas.microsoft.com/office/drawing/2014/main" id="{00B7140C-E268-4D60-9013-59C276D36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20" y="4882279"/>
            <a:ext cx="1899102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day07-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面向对象基础</a:t>
            </a:r>
          </a:p>
        </p:txBody>
      </p:sp>
      <p:sp>
        <p:nvSpPr>
          <p:cNvPr id="48" name="圆角矩形 5">
            <a:extLst>
              <a:ext uri="{FF2B5EF4-FFF2-40B4-BE49-F238E27FC236}">
                <a16:creationId xmlns:a16="http://schemas.microsoft.com/office/drawing/2014/main" id="{B307B67E-3581-4E14-9BF5-A4B2BAA3E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304" y="5398656"/>
            <a:ext cx="1476580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day08-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endParaRPr lang="zh-CN" altLang="en-US" sz="1400" b="1" dirty="0">
              <a:solidFill>
                <a:schemeClr val="dk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圆角矩形 5">
            <a:extLst>
              <a:ext uri="{FF2B5EF4-FFF2-40B4-BE49-F238E27FC236}">
                <a16:creationId xmlns:a16="http://schemas.microsoft.com/office/drawing/2014/main" id="{FD249793-7882-4C2C-9818-A6BF7D6B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59" y="5921518"/>
            <a:ext cx="1899102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day09-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综合项目实战</a:t>
            </a:r>
          </a:p>
        </p:txBody>
      </p:sp>
      <p:sp>
        <p:nvSpPr>
          <p:cNvPr id="55" name="圆角矩形 5">
            <a:extLst>
              <a:ext uri="{FF2B5EF4-FFF2-40B4-BE49-F238E27FC236}">
                <a16:creationId xmlns:a16="http://schemas.microsoft.com/office/drawing/2014/main" id="{C3E6EA04-0820-411D-BD8E-C7BBFFF2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141" y="1590765"/>
            <a:ext cx="3118743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day01-static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、单例、代码块、继承</a:t>
            </a:r>
          </a:p>
        </p:txBody>
      </p:sp>
      <p:sp>
        <p:nvSpPr>
          <p:cNvPr id="58" name="圆角矩形 5">
            <a:extLst>
              <a:ext uri="{FF2B5EF4-FFF2-40B4-BE49-F238E27FC236}">
                <a16:creationId xmlns:a16="http://schemas.microsoft.com/office/drawing/2014/main" id="{D13CF149-C217-44F8-8CAF-7A95BC0A0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606" y="2050349"/>
            <a:ext cx="3001142" cy="36456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day02-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权限修饰符、抽象类、接口</a:t>
            </a:r>
          </a:p>
        </p:txBody>
      </p:sp>
      <p:sp>
        <p:nvSpPr>
          <p:cNvPr id="61" name="圆角矩形 5">
            <a:extLst>
              <a:ext uri="{FF2B5EF4-FFF2-40B4-BE49-F238E27FC236}">
                <a16:creationId xmlns:a16="http://schemas.microsoft.com/office/drawing/2014/main" id="{35D83906-D1DA-4816-96AE-8E3DEEF8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1291" y="2071554"/>
            <a:ext cx="2701741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day03-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多态、内部类、常用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endParaRPr lang="zh-CN" altLang="en-US" sz="1400" b="1" dirty="0">
              <a:solidFill>
                <a:schemeClr val="dk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圆角矩形 5">
            <a:extLst>
              <a:ext uri="{FF2B5EF4-FFF2-40B4-BE49-F238E27FC236}">
                <a16:creationId xmlns:a16="http://schemas.microsoft.com/office/drawing/2014/main" id="{CF7A12F3-1AE3-4E9F-A78E-57714944C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221" y="3037974"/>
            <a:ext cx="4059263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day05-Collection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集合、数据结构、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、泛型</a:t>
            </a:r>
          </a:p>
        </p:txBody>
      </p:sp>
      <p:sp>
        <p:nvSpPr>
          <p:cNvPr id="67" name="圆角矩形 5">
            <a:extLst>
              <a:ext uri="{FF2B5EF4-FFF2-40B4-BE49-F238E27FC236}">
                <a16:creationId xmlns:a16="http://schemas.microsoft.com/office/drawing/2014/main" id="{6FE12B9B-5213-4F23-88F9-F86541D08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99" y="2526736"/>
            <a:ext cx="3511775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day04-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、正则表达式、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endParaRPr lang="zh-CN" altLang="en-US" sz="1400" b="1" dirty="0">
              <a:solidFill>
                <a:schemeClr val="dk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圆角矩形 5">
            <a:extLst>
              <a:ext uri="{FF2B5EF4-FFF2-40B4-BE49-F238E27FC236}">
                <a16:creationId xmlns:a16="http://schemas.microsoft.com/office/drawing/2014/main" id="{2CBB960D-5834-44E2-8BF8-C196181AB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221" y="3509787"/>
            <a:ext cx="4264819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day06-Set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、案例、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Collections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、集合嵌套</a:t>
            </a:r>
          </a:p>
        </p:txBody>
      </p:sp>
      <p:sp>
        <p:nvSpPr>
          <p:cNvPr id="73" name="圆角矩形 5">
            <a:extLst>
              <a:ext uri="{FF2B5EF4-FFF2-40B4-BE49-F238E27FC236}">
                <a16:creationId xmlns:a16="http://schemas.microsoft.com/office/drawing/2014/main" id="{3FF9F7FE-9EC7-4C28-B034-37BE3E4BF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62" y="3952508"/>
            <a:ext cx="3227796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day07-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不可变集合、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Stream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流、异常</a:t>
            </a:r>
          </a:p>
        </p:txBody>
      </p:sp>
      <p:sp>
        <p:nvSpPr>
          <p:cNvPr id="76" name="圆角矩形 5">
            <a:extLst>
              <a:ext uri="{FF2B5EF4-FFF2-40B4-BE49-F238E27FC236}">
                <a16:creationId xmlns:a16="http://schemas.microsoft.com/office/drawing/2014/main" id="{EE7D9963-E192-4C10-A02C-4125D6164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7606" y="4393185"/>
            <a:ext cx="3136499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day08-Logback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日志框架、阶段项目</a:t>
            </a:r>
          </a:p>
        </p:txBody>
      </p:sp>
      <p:sp>
        <p:nvSpPr>
          <p:cNvPr id="78" name="圆角矩形 5">
            <a:extLst>
              <a:ext uri="{FF2B5EF4-FFF2-40B4-BE49-F238E27FC236}">
                <a16:creationId xmlns:a16="http://schemas.microsoft.com/office/drawing/2014/main" id="{76BDAD59-43AF-4F4F-AFFD-2DCB37318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99" y="4853848"/>
            <a:ext cx="2693627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day09-File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、递归、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IO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</a:t>
            </a:r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b="1" dirty="0">
              <a:solidFill>
                <a:schemeClr val="dk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925FF09-0893-4656-AD93-B74633797C6A}"/>
              </a:ext>
            </a:extLst>
          </p:cNvPr>
          <p:cNvSpPr/>
          <p:nvPr/>
        </p:nvSpPr>
        <p:spPr>
          <a:xfrm>
            <a:off x="152540" y="3188871"/>
            <a:ext cx="986319" cy="98631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BDE0442-35D5-4C59-BF05-6345E35EF959}"/>
              </a:ext>
            </a:extLst>
          </p:cNvPr>
          <p:cNvSpPr/>
          <p:nvPr/>
        </p:nvSpPr>
        <p:spPr>
          <a:xfrm>
            <a:off x="-529921" y="3402229"/>
            <a:ext cx="2343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 err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JavaSE</a:t>
            </a:r>
            <a:endParaRPr kumimoji="1" lang="en-US" altLang="zh-CN" sz="14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基础大纲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6AEF050C-FE87-464A-883C-30353483AC1B}"/>
              </a:ext>
            </a:extLst>
          </p:cNvPr>
          <p:cNvSpPr/>
          <p:nvPr/>
        </p:nvSpPr>
        <p:spPr>
          <a:xfrm>
            <a:off x="4917783" y="3285314"/>
            <a:ext cx="986319" cy="98631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50E61CD-3F00-49C8-9713-E414CB90B532}"/>
              </a:ext>
            </a:extLst>
          </p:cNvPr>
          <p:cNvSpPr/>
          <p:nvPr/>
        </p:nvSpPr>
        <p:spPr>
          <a:xfrm>
            <a:off x="4239410" y="3516863"/>
            <a:ext cx="2343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 err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JavaSE</a:t>
            </a:r>
            <a:endParaRPr kumimoji="1" lang="en-US" altLang="zh-CN" sz="14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加强大纲</a:t>
            </a:r>
          </a:p>
        </p:txBody>
      </p:sp>
      <p:sp>
        <p:nvSpPr>
          <p:cNvPr id="88" name="圆角矩形 5">
            <a:extLst>
              <a:ext uri="{FF2B5EF4-FFF2-40B4-BE49-F238E27FC236}">
                <a16:creationId xmlns:a16="http://schemas.microsoft.com/office/drawing/2014/main" id="{D8789E8D-6379-42A7-8A56-541FC1DD1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62" y="5349797"/>
            <a:ext cx="1719838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day11-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多线程一</a:t>
            </a:r>
          </a:p>
        </p:txBody>
      </p:sp>
      <p:sp>
        <p:nvSpPr>
          <p:cNvPr id="91" name="圆角矩形 5">
            <a:extLst>
              <a:ext uri="{FF2B5EF4-FFF2-40B4-BE49-F238E27FC236}">
                <a16:creationId xmlns:a16="http://schemas.microsoft.com/office/drawing/2014/main" id="{1A16A6C7-407E-4B48-8779-5F99BC7B7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144" y="5341530"/>
            <a:ext cx="1652337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day12-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网络编程</a:t>
            </a:r>
          </a:p>
        </p:txBody>
      </p:sp>
      <p:sp>
        <p:nvSpPr>
          <p:cNvPr id="94" name="圆角矩形 5">
            <a:extLst>
              <a:ext uri="{FF2B5EF4-FFF2-40B4-BE49-F238E27FC236}">
                <a16:creationId xmlns:a16="http://schemas.microsoft.com/office/drawing/2014/main" id="{DC05305C-1AEE-46D9-9303-C908A1EE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902" y="5856565"/>
            <a:ext cx="4907878" cy="34878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day13-Java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高级技术：单元测试、反射、注解、动态代理</a:t>
            </a:r>
          </a:p>
        </p:txBody>
      </p:sp>
      <p:sp>
        <p:nvSpPr>
          <p:cNvPr id="97" name="圆角矩形 5">
            <a:extLst>
              <a:ext uri="{FF2B5EF4-FFF2-40B4-BE49-F238E27FC236}">
                <a16:creationId xmlns:a16="http://schemas.microsoft.com/office/drawing/2014/main" id="{A951E40B-4110-43E2-991B-CE8DC0F37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907" y="6355899"/>
            <a:ext cx="2995186" cy="37540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day14-XML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、解析、设计模式等</a:t>
            </a:r>
          </a:p>
        </p:txBody>
      </p:sp>
      <p:sp>
        <p:nvSpPr>
          <p:cNvPr id="100" name="圆角矩形 5">
            <a:extLst>
              <a:ext uri="{FF2B5EF4-FFF2-40B4-BE49-F238E27FC236}">
                <a16:creationId xmlns:a16="http://schemas.microsoft.com/office/drawing/2014/main" id="{9F3DB1F7-5547-4039-A175-B284257CC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221" y="1600714"/>
            <a:ext cx="2505366" cy="349427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前期内容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回顾</a:t>
            </a:r>
          </a:p>
        </p:txBody>
      </p:sp>
      <p:sp>
        <p:nvSpPr>
          <p:cNvPr id="105" name="圆角矩形 5">
            <a:extLst>
              <a:ext uri="{FF2B5EF4-FFF2-40B4-BE49-F238E27FC236}">
                <a16:creationId xmlns:a16="http://schemas.microsoft.com/office/drawing/2014/main" id="{9971BCCA-C3F2-4DF8-9CB3-DBC212596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802" y="4843027"/>
            <a:ext cx="1495359" cy="337621"/>
          </a:xfrm>
          <a:prstGeom prst="roundRect">
            <a:avLst>
              <a:gd name="adj" fmla="val 16667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day10-IO</a:t>
            </a:r>
            <a:r>
              <a:rPr lang="zh-CN" altLang="en-US" sz="1400" b="1" dirty="0">
                <a:solidFill>
                  <a:schemeClr val="dk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</a:t>
            </a:r>
          </a:p>
        </p:txBody>
      </p:sp>
      <p:sp>
        <p:nvSpPr>
          <p:cNvPr id="115" name="对角圆角矩形 12">
            <a:extLst>
              <a:ext uri="{FF2B5EF4-FFF2-40B4-BE49-F238E27FC236}">
                <a16:creationId xmlns:a16="http://schemas.microsoft.com/office/drawing/2014/main" id="{5B9AF45A-C1EE-48C9-A5F5-6F37DDA4442A}"/>
              </a:ext>
            </a:extLst>
          </p:cNvPr>
          <p:cNvSpPr/>
          <p:nvPr/>
        </p:nvSpPr>
        <p:spPr>
          <a:xfrm>
            <a:off x="2931274" y="1033617"/>
            <a:ext cx="893852" cy="400110"/>
          </a:xfrm>
          <a:prstGeom prst="round2DiagRect">
            <a:avLst/>
          </a:prstGeom>
          <a:solidFill>
            <a:srgbClr val="B7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E6FCD3D-64E9-402A-87ED-2991BD021778}"/>
              </a:ext>
            </a:extLst>
          </p:cNvPr>
          <p:cNvSpPr txBox="1"/>
          <p:nvPr/>
        </p:nvSpPr>
        <p:spPr>
          <a:xfrm>
            <a:off x="1052804" y="1033617"/>
            <a:ext cx="9243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即使是面试薪酬  </a:t>
            </a: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万</a:t>
            </a: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的</a:t>
            </a:r>
            <a:r>
              <a:rPr lang="en-US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程序员，对于基础这一块的问题本课程足以应对。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773688-811F-4122-BFA4-277940F66F97}"/>
              </a:ext>
            </a:extLst>
          </p:cNvPr>
          <p:cNvSpPr/>
          <p:nvPr/>
        </p:nvSpPr>
        <p:spPr>
          <a:xfrm>
            <a:off x="1146305" y="2211974"/>
            <a:ext cx="3001142" cy="400110"/>
          </a:xfrm>
          <a:prstGeom prst="roundRect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day02-Java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语法、运算符、随机数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71CA9F99-FAA7-4E50-BBBA-5F7331AB1BFA}"/>
              </a:ext>
            </a:extLst>
          </p:cNvPr>
          <p:cNvSpPr/>
          <p:nvPr/>
        </p:nvSpPr>
        <p:spPr>
          <a:xfrm>
            <a:off x="1156919" y="1707588"/>
            <a:ext cx="3415081" cy="400110"/>
          </a:xfrm>
          <a:prstGeom prst="roundRect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day01-Java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环境搭建、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</a:t>
            </a:r>
          </a:p>
        </p:txBody>
      </p:sp>
    </p:spTree>
    <p:extLst>
      <p:ext uri="{BB962C8B-B14F-4D97-AF65-F5344CB8AC3E}">
        <p14:creationId xmlns:p14="http://schemas.microsoft.com/office/powerpoint/2010/main" val="388375744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5" grpId="0" animBg="1"/>
      <p:bldP spid="86" grpId="0"/>
      <p:bldP spid="115" grpId="0" animBg="1"/>
      <p:bldP spid="1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129FB40F-6BFD-954A-A06B-3C431232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961" y="-1689669"/>
            <a:ext cx="1414341" cy="306078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0407250-69AF-6E4E-86D9-CA2A39788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50" y="-1896591"/>
            <a:ext cx="1414344" cy="3063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F52958-9783-4D1A-A738-B708B42E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13" y="3687830"/>
            <a:ext cx="1414344" cy="30607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ED3AD1-02FC-4403-B51F-C1FB6583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72" y="258096"/>
            <a:ext cx="1414341" cy="306078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5C9EF7B-2913-482A-95DC-EFD734514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5" y="0"/>
            <a:ext cx="1414344" cy="306048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AFA53EA-A2B0-40A6-9272-9753FB7BA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62" y="5212256"/>
            <a:ext cx="1402869" cy="30356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1420BC-A071-461E-901C-44EC5028E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44" y="80203"/>
            <a:ext cx="1414344" cy="30632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054611-AED1-41BD-A243-CB9539ED9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8213" y="495140"/>
            <a:ext cx="1403007" cy="3244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62CF6B-8E22-4DCE-9719-0F306054B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54" y="0"/>
            <a:ext cx="1414344" cy="30632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67C8BB-3C9E-451D-BD59-8FD3DDC66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80" y="2403196"/>
            <a:ext cx="1414344" cy="30632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DEE9407-44D9-425C-BFDA-BC5B973B0C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255"/>
          <a:stretch/>
        </p:blipFill>
        <p:spPr>
          <a:xfrm>
            <a:off x="-43569" y="980455"/>
            <a:ext cx="1414344" cy="29329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3117D2A-F050-8C43-8C44-95AA42117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85" y="3913445"/>
            <a:ext cx="1414344" cy="30607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D92B9F6-FFE8-7C41-983B-338127CE7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238" y="203906"/>
            <a:ext cx="1414341" cy="30607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982637-8F8C-3840-B393-C7F170052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0" y="3063215"/>
            <a:ext cx="1414344" cy="30604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62FAE28-5E1D-3A41-B1F7-3B55E8E36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53" y="737766"/>
            <a:ext cx="1402869" cy="30356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72CA2A-3C36-4646-8567-9080BAE6F0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19" y="5212256"/>
            <a:ext cx="1414344" cy="306048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A40F6BA-0158-D84C-831E-EDF88F6A3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24" y="3825444"/>
            <a:ext cx="1414344" cy="30632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3E60286-7A14-4842-8755-A93C69A45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955" y="935421"/>
            <a:ext cx="1403007" cy="324445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36E14DC-08B8-D143-A3E4-45CB63F1C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07" y="3445026"/>
            <a:ext cx="1590415" cy="306321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82D412E-FCEA-AE4F-A9D4-9AE6DE6D1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17" y="3318876"/>
            <a:ext cx="1414344" cy="30632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EC99E4A-9BCF-D84E-88E0-6D93AC2229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255"/>
          <a:stretch/>
        </p:blipFill>
        <p:spPr>
          <a:xfrm>
            <a:off x="4201286" y="3929984"/>
            <a:ext cx="1414344" cy="29329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57FC1F8-92B7-A443-8AE6-5F042545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15" y="-1781211"/>
            <a:ext cx="1414344" cy="306048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CB2A15C-5B6F-8446-BCD9-42DC53622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073" y="-2403091"/>
            <a:ext cx="1414344" cy="306321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4AFE465-C5AA-B449-8588-EB6BB6C09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83" y="5960476"/>
            <a:ext cx="1414344" cy="306321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A2B8F72-5051-2E4D-B5A7-0180B4673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79" y="6143163"/>
            <a:ext cx="1414344" cy="306078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25EE527-9087-1440-B633-13451310A015}"/>
              </a:ext>
            </a:extLst>
          </p:cNvPr>
          <p:cNvSpPr/>
          <p:nvPr/>
        </p:nvSpPr>
        <p:spPr>
          <a:xfrm>
            <a:off x="-27985" y="0"/>
            <a:ext cx="12558120" cy="7133510"/>
          </a:xfrm>
          <a:prstGeom prst="rect">
            <a:avLst/>
          </a:prstGeom>
          <a:solidFill>
            <a:srgbClr val="4C525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8B4E1E-07C8-984A-BBCA-7459884ED098}"/>
              </a:ext>
            </a:extLst>
          </p:cNvPr>
          <p:cNvGrpSpPr/>
          <p:nvPr/>
        </p:nvGrpSpPr>
        <p:grpSpPr>
          <a:xfrm>
            <a:off x="5067685" y="287157"/>
            <a:ext cx="2716887" cy="5288611"/>
            <a:chOff x="5365382" y="1572578"/>
            <a:chExt cx="2118227" cy="4209744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63B15F-2D33-4BED-BD41-5C026705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265" y="1738133"/>
              <a:ext cx="1774800" cy="384047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AD17B9D-87BB-E545-8DF3-FAE44167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382" y="1572578"/>
              <a:ext cx="2118227" cy="4209744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078D8538-E3B9-443F-93C6-CCAAF0AC2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43" y="947189"/>
            <a:ext cx="2223219" cy="4810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AC4B1E5-99FE-1543-B1C6-7305CC3D4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11" y="708283"/>
            <a:ext cx="2716887" cy="52886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2AE0B9-6818-4C87-8F42-79750A675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76" y="699918"/>
            <a:ext cx="2263102" cy="49835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193AE33-71B4-9146-9B84-A5B2BE602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78" y="475909"/>
            <a:ext cx="2716888" cy="5407156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A0218849-5981-4564-A0AE-247361D809E0}"/>
              </a:ext>
            </a:extLst>
          </p:cNvPr>
          <p:cNvSpPr txBox="1"/>
          <p:nvPr/>
        </p:nvSpPr>
        <p:spPr>
          <a:xfrm>
            <a:off x="3485349" y="3013501"/>
            <a:ext cx="5105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4800" dirty="0">
                <a:solidFill>
                  <a:srgbClr val="B70004"/>
                </a:solidFill>
              </a:rPr>
              <a:t>来一波走心好评</a:t>
            </a:r>
            <a:r>
              <a:rPr kumimoji="1" lang="en-US" altLang="zh-CN" sz="4800" dirty="0">
                <a:solidFill>
                  <a:srgbClr val="B70004"/>
                </a:solidFill>
              </a:rPr>
              <a:t>~~</a:t>
            </a:r>
            <a:endParaRPr kumimoji="1" lang="zh-CN" altLang="en-US" sz="4800" dirty="0">
              <a:solidFill>
                <a:srgbClr val="B70004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960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0" grpId="0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19204</TotalTime>
  <Words>311</Words>
  <Application>Microsoft Office PowerPoint</Application>
  <PresentationFormat>宽屏</PresentationFormat>
  <Paragraphs>60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Alibaba PuHuiTi</vt:lpstr>
      <vt:lpstr>Alibaba PuHuiTi B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 《Java从入门到精通》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itheima</cp:lastModifiedBy>
  <cp:revision>3018</cp:revision>
  <dcterms:created xsi:type="dcterms:W3CDTF">2020-03-31T02:23:27Z</dcterms:created>
  <dcterms:modified xsi:type="dcterms:W3CDTF">2022-03-12T16:49:31Z</dcterms:modified>
</cp:coreProperties>
</file>